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FD515-926C-4B1E-9E0C-059844DCEB48}"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329658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FD515-926C-4B1E-9E0C-059844DCEB48}"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3549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FD515-926C-4B1E-9E0C-059844DCEB48}"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298821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FD515-926C-4B1E-9E0C-059844DCEB48}"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41062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FD515-926C-4B1E-9E0C-059844DCEB48}"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375321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7FD515-926C-4B1E-9E0C-059844DCEB48}"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190278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7FD515-926C-4B1E-9E0C-059844DCEB48}"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177981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7FD515-926C-4B1E-9E0C-059844DCEB48}"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23856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FD515-926C-4B1E-9E0C-059844DCEB48}"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411148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FD515-926C-4B1E-9E0C-059844DCEB48}"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27223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FD515-926C-4B1E-9E0C-059844DCEB48}"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CEE3C-9F53-48E0-A3D6-82DC402CA461}" type="slidenum">
              <a:rPr lang="en-US" smtClean="0"/>
              <a:t>‹#›</a:t>
            </a:fld>
            <a:endParaRPr lang="en-US"/>
          </a:p>
        </p:txBody>
      </p:sp>
    </p:spTree>
    <p:extLst>
      <p:ext uri="{BB962C8B-B14F-4D97-AF65-F5344CB8AC3E}">
        <p14:creationId xmlns:p14="http://schemas.microsoft.com/office/powerpoint/2010/main" val="361841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FD515-926C-4B1E-9E0C-059844DCEB48}" type="datetimeFigureOut">
              <a:rPr lang="en-US" smtClean="0"/>
              <a:t>8/7/2018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CEE3C-9F53-48E0-A3D6-82DC402CA461}" type="slidenum">
              <a:rPr lang="en-US" smtClean="0"/>
              <a:t>‹#›</a:t>
            </a:fld>
            <a:endParaRPr lang="en-US"/>
          </a:p>
        </p:txBody>
      </p:sp>
    </p:spTree>
    <p:extLst>
      <p:ext uri="{BB962C8B-B14F-4D97-AF65-F5344CB8AC3E}">
        <p14:creationId xmlns:p14="http://schemas.microsoft.com/office/powerpoint/2010/main" val="365650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Shawn.Sturhan@hcpi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ng.hctx.net/permi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sc.fema.gov/portal/ho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87373"/>
          </a:xfrm>
        </p:spPr>
        <p:txBody>
          <a:bodyPr/>
          <a:lstStyle/>
          <a:p>
            <a:r>
              <a:rPr lang="en-US" dirty="0" smtClean="0"/>
              <a:t>Flood Plain 101</a:t>
            </a:r>
            <a:endParaRPr lang="en-US" dirty="0"/>
          </a:p>
        </p:txBody>
      </p:sp>
      <p:sp>
        <p:nvSpPr>
          <p:cNvPr id="3" name="Subtitle 2"/>
          <p:cNvSpPr>
            <a:spLocks noGrp="1"/>
          </p:cNvSpPr>
          <p:nvPr>
            <p:ph type="subTitle" idx="1"/>
          </p:nvPr>
        </p:nvSpPr>
        <p:spPr>
          <a:xfrm>
            <a:off x="1524000" y="2509736"/>
            <a:ext cx="9144000" cy="3959158"/>
          </a:xfrm>
        </p:spPr>
        <p:txBody>
          <a:bodyPr>
            <a:normAutofit/>
          </a:bodyPr>
          <a:lstStyle/>
          <a:p>
            <a:r>
              <a:rPr lang="en-US" sz="3200" dirty="0"/>
              <a:t>What Every Bidder Should Know Before Bidding on a Property in the Flood </a:t>
            </a:r>
            <a:r>
              <a:rPr lang="en-US" sz="3200" dirty="0" smtClean="0"/>
              <a:t>Plain</a:t>
            </a:r>
          </a:p>
          <a:p>
            <a:endParaRPr lang="en-US" sz="3200" dirty="0"/>
          </a:p>
          <a:p>
            <a:endParaRPr lang="en-US" sz="2100" dirty="0" smtClean="0"/>
          </a:p>
          <a:p>
            <a:r>
              <a:rPr lang="en-US" sz="1600" dirty="0" smtClean="0"/>
              <a:t>Shawn Sturhan</a:t>
            </a:r>
          </a:p>
          <a:p>
            <a:r>
              <a:rPr lang="en-US" sz="1600" dirty="0" smtClean="0"/>
              <a:t>Assistant Manager </a:t>
            </a:r>
          </a:p>
          <a:p>
            <a:r>
              <a:rPr lang="en-US" sz="1600" dirty="0" smtClean="0"/>
              <a:t>Harris County Permits Office</a:t>
            </a:r>
          </a:p>
          <a:p>
            <a:r>
              <a:rPr lang="en-US" sz="1600" dirty="0" smtClean="0"/>
              <a:t>Shawn.Sturhan@hcpid.org</a:t>
            </a:r>
            <a:endParaRPr lang="en-US" sz="1600" dirty="0"/>
          </a:p>
          <a:p>
            <a:endParaRPr lang="en-US" dirty="0"/>
          </a:p>
        </p:txBody>
      </p:sp>
    </p:spTree>
    <p:extLst>
      <p:ext uri="{BB962C8B-B14F-4D97-AF65-F5344CB8AC3E}">
        <p14:creationId xmlns:p14="http://schemas.microsoft.com/office/powerpoint/2010/main" val="311729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1830"/>
            <a:ext cx="10515600" cy="5885133"/>
          </a:xfrm>
        </p:spPr>
        <p:txBody>
          <a:bodyPr/>
          <a:lstStyle/>
          <a:p>
            <a:pPr marL="0" indent="0">
              <a:buNone/>
            </a:pPr>
            <a:r>
              <a:rPr lang="en-US" dirty="0" smtClean="0"/>
              <a:t>Floodway Requirements</a:t>
            </a:r>
          </a:p>
          <a:p>
            <a:r>
              <a:rPr lang="en-US" dirty="0"/>
              <a:t>The bottom of the lowest horizontal sill, beam or member supporting the structure in the floodway shall be at least thirty-six (36) inches above the 0.2 percent or 500-year flood elevation. </a:t>
            </a:r>
            <a:endParaRPr lang="en-US" dirty="0" smtClean="0"/>
          </a:p>
          <a:p>
            <a:r>
              <a:rPr lang="en-US" dirty="0"/>
              <a:t>A hydraulic analysis of pre- and proposed development conditions showing that no increase in the elevation of the base flood will occur as a result of the development </a:t>
            </a:r>
            <a:endParaRPr lang="en-US" dirty="0" smtClean="0"/>
          </a:p>
          <a:p>
            <a:r>
              <a:rPr lang="en-US" dirty="0"/>
              <a:t>The minimum embedment below natural grade for driven piles and drilled piers shall be twenty (20) feet </a:t>
            </a:r>
            <a:endParaRPr lang="en-US" dirty="0" smtClean="0"/>
          </a:p>
          <a:p>
            <a:r>
              <a:rPr lang="en-US" dirty="0"/>
              <a:t>Driven piles shall consist of either twelve (12) inch (minimum) square pre-stressed concrete piles or fourteen (14) inch (minimum) diameter steel pipe piles with a closed end. </a:t>
            </a:r>
            <a:endParaRPr lang="en-US" dirty="0" smtClean="0"/>
          </a:p>
          <a:p>
            <a:r>
              <a:rPr lang="en-US" dirty="0" smtClean="0"/>
              <a:t>Additional construction requirements</a:t>
            </a:r>
            <a:endParaRPr lang="en-US" dirty="0"/>
          </a:p>
        </p:txBody>
      </p:sp>
    </p:spTree>
    <p:extLst>
      <p:ext uri="{BB962C8B-B14F-4D97-AF65-F5344CB8AC3E}">
        <p14:creationId xmlns:p14="http://schemas.microsoft.com/office/powerpoint/2010/main" val="170502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594944" y="2573049"/>
            <a:ext cx="3558871" cy="2126173"/>
          </a:xfrm>
        </p:spPr>
        <p:txBody>
          <a:bodyPr>
            <a:normAutofit/>
          </a:bodyPr>
          <a:lstStyle/>
          <a:p>
            <a:pPr marL="0" indent="0">
              <a:buNone/>
            </a:pPr>
            <a:r>
              <a:rPr lang="en-US" sz="2000" dirty="0" smtClean="0"/>
              <a:t>Shawn Sturhan, P.E.</a:t>
            </a:r>
          </a:p>
          <a:p>
            <a:pPr marL="0" indent="0">
              <a:buNone/>
            </a:pPr>
            <a:r>
              <a:rPr lang="en-US" sz="2000" dirty="0" smtClean="0"/>
              <a:t>Assistant Manager</a:t>
            </a:r>
          </a:p>
          <a:p>
            <a:pPr marL="0" indent="0">
              <a:buNone/>
            </a:pPr>
            <a:r>
              <a:rPr lang="en-US" sz="2000" dirty="0" smtClean="0"/>
              <a:t>Harris County Permits Office</a:t>
            </a:r>
          </a:p>
          <a:p>
            <a:pPr marL="0" indent="0">
              <a:buNone/>
            </a:pPr>
            <a:r>
              <a:rPr lang="en-US" sz="2000" dirty="0" smtClean="0"/>
              <a:t>713-274-3753</a:t>
            </a:r>
          </a:p>
          <a:p>
            <a:pPr marL="0" indent="0">
              <a:buNone/>
            </a:pPr>
            <a:r>
              <a:rPr lang="en-US" sz="2000" dirty="0" smtClean="0">
                <a:hlinkClick r:id="rId2"/>
              </a:rPr>
              <a:t>Shawn.Sturhan@hcpid.org</a:t>
            </a:r>
            <a:r>
              <a:rPr lang="en-US" sz="2000" dirty="0" smtClean="0"/>
              <a:t> </a:t>
            </a:r>
            <a:endParaRPr lang="en-US" sz="2000" dirty="0"/>
          </a:p>
        </p:txBody>
      </p:sp>
      <p:pic>
        <p:nvPicPr>
          <p:cNvPr id="1026" name="Picture 2" descr="C:\Users\amax\AppData\Local\Microsoft\Windows\Temporary Internet Files\Content.IE5\QKAN0964\ques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800" y="1685124"/>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3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TOPICS</a:t>
            </a:r>
            <a:endParaRPr lang="en-US" dirty="0"/>
          </a:p>
        </p:txBody>
      </p:sp>
      <p:sp>
        <p:nvSpPr>
          <p:cNvPr id="3" name="Content Placeholder 2"/>
          <p:cNvSpPr>
            <a:spLocks noGrp="1"/>
          </p:cNvSpPr>
          <p:nvPr>
            <p:ph idx="1"/>
          </p:nvPr>
        </p:nvSpPr>
        <p:spPr/>
        <p:txBody>
          <a:bodyPr/>
          <a:lstStyle/>
          <a:p>
            <a:r>
              <a:rPr lang="en-US" dirty="0"/>
              <a:t>How to determine floodplain status of a property</a:t>
            </a:r>
            <a:r>
              <a:rPr lang="en-US" dirty="0" smtClean="0"/>
              <a:t>;</a:t>
            </a:r>
          </a:p>
          <a:p>
            <a:r>
              <a:rPr lang="en-US" dirty="0"/>
              <a:t>What jurisdiction the property lies within</a:t>
            </a:r>
            <a:r>
              <a:rPr lang="en-US" dirty="0" smtClean="0"/>
              <a:t>;</a:t>
            </a:r>
          </a:p>
          <a:p>
            <a:r>
              <a:rPr lang="en-US" dirty="0"/>
              <a:t>Floodplain management rules for unincorporated Harris County</a:t>
            </a:r>
            <a:r>
              <a:rPr lang="en-US" dirty="0" smtClean="0"/>
              <a:t>.</a:t>
            </a:r>
          </a:p>
          <a:p>
            <a:endParaRPr lang="en-US" dirty="0"/>
          </a:p>
          <a:p>
            <a:endParaRPr lang="en-US" dirty="0" smtClean="0"/>
          </a:p>
          <a:p>
            <a:pPr marL="0" indent="0">
              <a:buNone/>
            </a:pPr>
            <a:r>
              <a:rPr lang="en-US" dirty="0" smtClean="0"/>
              <a:t>Harris County Permits Office</a:t>
            </a:r>
            <a:endParaRPr lang="en-US" dirty="0"/>
          </a:p>
          <a:p>
            <a:pPr marL="0" indent="0">
              <a:buNone/>
            </a:pPr>
            <a:r>
              <a:rPr lang="en-US" dirty="0" smtClean="0">
                <a:hlinkClick r:id="rId2"/>
              </a:rPr>
              <a:t>http://www.eng.hctx.net/permits</a:t>
            </a:r>
            <a:endParaRPr lang="en-US" dirty="0" smtClean="0"/>
          </a:p>
          <a:p>
            <a:pPr marL="0" indent="0">
              <a:buNone/>
            </a:pPr>
            <a:endParaRPr lang="en-US" dirty="0"/>
          </a:p>
        </p:txBody>
      </p:sp>
    </p:spTree>
    <p:extLst>
      <p:ext uri="{BB962C8B-B14F-4D97-AF65-F5344CB8AC3E}">
        <p14:creationId xmlns:p14="http://schemas.microsoft.com/office/powerpoint/2010/main" val="156181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370"/>
            <a:ext cx="10515600" cy="476656"/>
          </a:xfrm>
        </p:spPr>
        <p:txBody>
          <a:bodyPr>
            <a:normAutofit fontScale="90000"/>
          </a:bodyPr>
          <a:lstStyle/>
          <a:p>
            <a:r>
              <a:rPr lang="en-US" dirty="0" smtClean="0"/>
              <a:t>Flood Plain Status</a:t>
            </a:r>
            <a:endParaRPr lang="en-US" dirty="0"/>
          </a:p>
        </p:txBody>
      </p:sp>
      <p:sp>
        <p:nvSpPr>
          <p:cNvPr id="3" name="Content Placeholder 2"/>
          <p:cNvSpPr>
            <a:spLocks noGrp="1"/>
          </p:cNvSpPr>
          <p:nvPr>
            <p:ph idx="1"/>
          </p:nvPr>
        </p:nvSpPr>
        <p:spPr>
          <a:xfrm>
            <a:off x="838200" y="914400"/>
            <a:ext cx="10515600" cy="5262563"/>
          </a:xfrm>
        </p:spPr>
        <p:txBody>
          <a:bodyPr/>
          <a:lstStyle/>
          <a:p>
            <a:pPr marL="0" indent="0">
              <a:buNone/>
            </a:pPr>
            <a:r>
              <a:rPr lang="en-US" dirty="0" smtClean="0"/>
              <a:t>FEMA Flood Map Service Center</a:t>
            </a:r>
            <a:r>
              <a:rPr lang="en-US" sz="1600" dirty="0" smtClean="0"/>
              <a:t>(top link if you Google ‘FEMA flood maps’) </a:t>
            </a:r>
          </a:p>
          <a:p>
            <a:pPr marL="0" indent="0">
              <a:buNone/>
            </a:pPr>
            <a:r>
              <a:rPr lang="en-US" sz="2400" dirty="0" smtClean="0">
                <a:hlinkClick r:id="rId2"/>
              </a:rPr>
              <a:t>https://msc.fema.gov/portal/home</a:t>
            </a:r>
            <a:endParaRPr lang="en-US" sz="2400" dirty="0" smtClean="0"/>
          </a:p>
          <a:p>
            <a:pPr marL="0" indent="0">
              <a:buNone/>
            </a:pPr>
            <a:endParaRPr lang="en-US" sz="2400" dirty="0" smtClean="0"/>
          </a:p>
          <a:p>
            <a:pPr marL="0" indent="0">
              <a:buNone/>
            </a:pPr>
            <a:endParaRPr lang="en-US" sz="2400" dirty="0" smtClean="0"/>
          </a:p>
          <a:p>
            <a:pPr marL="0" indent="0">
              <a:buNone/>
            </a:pPr>
            <a:endParaRPr lang="en-US" sz="1600" dirty="0"/>
          </a:p>
        </p:txBody>
      </p:sp>
      <p:pic>
        <p:nvPicPr>
          <p:cNvPr id="6" name="Picture 5"/>
          <p:cNvPicPr>
            <a:picLocks noChangeAspect="1"/>
          </p:cNvPicPr>
          <p:nvPr/>
        </p:nvPicPr>
        <p:blipFill>
          <a:blip r:embed="rId3"/>
          <a:stretch>
            <a:fillRect/>
          </a:stretch>
        </p:blipFill>
        <p:spPr>
          <a:xfrm>
            <a:off x="1092335" y="1893903"/>
            <a:ext cx="8207307" cy="4964097"/>
          </a:xfrm>
          <a:prstGeom prst="rect">
            <a:avLst/>
          </a:prstGeom>
        </p:spPr>
      </p:pic>
    </p:spTree>
    <p:extLst>
      <p:ext uri="{BB962C8B-B14F-4D97-AF65-F5344CB8AC3E}">
        <p14:creationId xmlns:p14="http://schemas.microsoft.com/office/powerpoint/2010/main" val="418096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8164" y="0"/>
            <a:ext cx="7435672" cy="6858000"/>
          </a:xfrm>
          <a:prstGeom prst="rect">
            <a:avLst/>
          </a:prstGeom>
        </p:spPr>
      </p:pic>
    </p:spTree>
    <p:extLst>
      <p:ext uri="{BB962C8B-B14F-4D97-AF65-F5344CB8AC3E}">
        <p14:creationId xmlns:p14="http://schemas.microsoft.com/office/powerpoint/2010/main" val="359834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371"/>
            <a:ext cx="10515600" cy="817123"/>
          </a:xfrm>
        </p:spPr>
        <p:txBody>
          <a:bodyPr/>
          <a:lstStyle/>
          <a:p>
            <a:r>
              <a:rPr lang="en-US" dirty="0" smtClean="0"/>
              <a:t>Jurisdiction</a:t>
            </a:r>
            <a:endParaRPr lang="en-US" dirty="0"/>
          </a:p>
        </p:txBody>
      </p:sp>
      <p:sp>
        <p:nvSpPr>
          <p:cNvPr id="3" name="Content Placeholder 2"/>
          <p:cNvSpPr>
            <a:spLocks noGrp="1"/>
          </p:cNvSpPr>
          <p:nvPr>
            <p:ph idx="1"/>
          </p:nvPr>
        </p:nvSpPr>
        <p:spPr>
          <a:xfrm>
            <a:off x="838200" y="982494"/>
            <a:ext cx="10515600" cy="5194469"/>
          </a:xfrm>
        </p:spPr>
        <p:txBody>
          <a:bodyPr/>
          <a:lstStyle/>
          <a:p>
            <a:pPr marL="0" indent="0">
              <a:buNone/>
            </a:pPr>
            <a:r>
              <a:rPr lang="en-US" dirty="0" smtClean="0"/>
              <a:t>Incorporated vs Unincorporated: who is the floodplain administrator?</a:t>
            </a:r>
          </a:p>
          <a:p>
            <a:pPr marL="0" indent="0">
              <a:buNone/>
            </a:pPr>
            <a:endParaRPr lang="en-US" dirty="0"/>
          </a:p>
          <a:p>
            <a:pPr marL="0" indent="0">
              <a:buNone/>
            </a:pPr>
            <a:r>
              <a:rPr lang="en-US" sz="2400" b="1" dirty="0" smtClean="0"/>
              <a:t>Incorporated</a:t>
            </a:r>
            <a:r>
              <a:rPr lang="en-US" sz="2400" dirty="0" smtClean="0"/>
              <a:t> means a tract that lies within the boundaries of a city, </a:t>
            </a:r>
            <a:r>
              <a:rPr lang="en-US" sz="2400" dirty="0" err="1" smtClean="0"/>
              <a:t>ie</a:t>
            </a:r>
            <a:r>
              <a:rPr lang="en-US" sz="2400" dirty="0" smtClean="0"/>
              <a:t>…Houston, Jersey Village, Pasadena, etc.  That city would be the Floodplain Administrator and issue all permits.  Thus, their floodplain requirements must be met.</a:t>
            </a:r>
          </a:p>
          <a:p>
            <a:pPr marL="0" indent="0">
              <a:buNone/>
            </a:pPr>
            <a:endParaRPr lang="en-US" sz="2400" dirty="0"/>
          </a:p>
          <a:p>
            <a:pPr marL="0" indent="0">
              <a:buNone/>
            </a:pPr>
            <a:r>
              <a:rPr lang="en-US" sz="2400" b="1" dirty="0" smtClean="0"/>
              <a:t>Unincorporated</a:t>
            </a:r>
            <a:r>
              <a:rPr lang="en-US" sz="2400" dirty="0" smtClean="0"/>
              <a:t> means any tract that lies within Harris County but outside the boundaries of any city.  Harris County would be the Floodplain Administrator and issue all permits.  Thus, Harris County’s floodplain requirements must be met.</a:t>
            </a:r>
            <a:endParaRPr lang="en-US" dirty="0" smtClean="0"/>
          </a:p>
          <a:p>
            <a:pPr lvl="1"/>
            <a:endParaRPr lang="en-US" dirty="0"/>
          </a:p>
        </p:txBody>
      </p:sp>
    </p:spTree>
    <p:extLst>
      <p:ext uri="{BB962C8B-B14F-4D97-AF65-F5344CB8AC3E}">
        <p14:creationId xmlns:p14="http://schemas.microsoft.com/office/powerpoint/2010/main" val="66842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230" y="463248"/>
            <a:ext cx="9271270" cy="5623227"/>
          </a:xfrm>
          <a:prstGeom prst="rect">
            <a:avLst/>
          </a:prstGeom>
        </p:spPr>
      </p:pic>
    </p:spTree>
    <p:extLst>
      <p:ext uri="{BB962C8B-B14F-4D97-AF65-F5344CB8AC3E}">
        <p14:creationId xmlns:p14="http://schemas.microsoft.com/office/powerpoint/2010/main" val="197311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Harris County Floodplain Regulations</a:t>
            </a:r>
            <a:endParaRPr lang="en-US" dirty="0"/>
          </a:p>
        </p:txBody>
      </p:sp>
      <p:pic>
        <p:nvPicPr>
          <p:cNvPr id="4" name="Content Placeholder 3"/>
          <p:cNvPicPr>
            <a:picLocks noGrp="1" noChangeAspect="1"/>
          </p:cNvPicPr>
          <p:nvPr>
            <p:ph idx="1"/>
          </p:nvPr>
        </p:nvPicPr>
        <p:blipFill>
          <a:blip r:embed="rId2"/>
          <a:stretch>
            <a:fillRect/>
          </a:stretch>
        </p:blipFill>
        <p:spPr>
          <a:xfrm>
            <a:off x="4348331" y="1825625"/>
            <a:ext cx="3495337" cy="4351338"/>
          </a:xfrm>
          <a:prstGeom prst="rect">
            <a:avLst/>
          </a:prstGeom>
        </p:spPr>
      </p:pic>
    </p:spTree>
    <p:extLst>
      <p:ext uri="{BB962C8B-B14F-4D97-AF65-F5344CB8AC3E}">
        <p14:creationId xmlns:p14="http://schemas.microsoft.com/office/powerpoint/2010/main" val="12284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3512" y="80962"/>
            <a:ext cx="9324975" cy="6696075"/>
          </a:xfrm>
          <a:prstGeom prst="rect">
            <a:avLst/>
          </a:prstGeom>
        </p:spPr>
      </p:pic>
    </p:spTree>
    <p:extLst>
      <p:ext uri="{BB962C8B-B14F-4D97-AF65-F5344CB8AC3E}">
        <p14:creationId xmlns:p14="http://schemas.microsoft.com/office/powerpoint/2010/main" val="201561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2647"/>
            <a:ext cx="10515600" cy="5914316"/>
          </a:xfrm>
        </p:spPr>
        <p:txBody>
          <a:bodyPr/>
          <a:lstStyle/>
          <a:p>
            <a:pPr marL="0" indent="0">
              <a:buNone/>
            </a:pPr>
            <a:r>
              <a:rPr lang="en-US" b="1" dirty="0" smtClean="0"/>
              <a:t>No Net Fill </a:t>
            </a:r>
            <a:r>
              <a:rPr lang="en-US" dirty="0" smtClean="0"/>
              <a:t>- </a:t>
            </a:r>
            <a:r>
              <a:rPr lang="en-US" dirty="0"/>
              <a:t>Any reduction in flood plain storage or conveyance capacity within the 1 percent or 100-year flood plain must be offset with a hydraulically equivalent (one-to-one) volume of mitigation sufficient to offset the reduction. The reduction may result from development or the placement of fill within the 1% flood plain or 100-year flood plain. </a:t>
            </a:r>
            <a:endParaRPr lang="en-US" dirty="0" smtClean="0"/>
          </a:p>
          <a:p>
            <a:pPr marL="0" indent="0">
              <a:buNone/>
            </a:pPr>
            <a:endParaRPr lang="en-US" dirty="0"/>
          </a:p>
          <a:p>
            <a:pPr marL="0" indent="0">
              <a:buNone/>
            </a:pPr>
            <a:r>
              <a:rPr lang="en-US" b="1" dirty="0" smtClean="0"/>
              <a:t>Pier and Beam </a:t>
            </a:r>
            <a:r>
              <a:rPr lang="en-US" dirty="0" smtClean="0"/>
              <a:t>- </a:t>
            </a:r>
            <a:r>
              <a:rPr lang="en-US" dirty="0"/>
              <a:t>No fill may be used to elevate structures in the 1 percent or 100-year flood plain. Structures may be constructed on an open foundation, such as piers, or on continuous foundation walls with properly sized and located openings. </a:t>
            </a:r>
          </a:p>
        </p:txBody>
      </p:sp>
    </p:spTree>
    <p:extLst>
      <p:ext uri="{BB962C8B-B14F-4D97-AF65-F5344CB8AC3E}">
        <p14:creationId xmlns:p14="http://schemas.microsoft.com/office/powerpoint/2010/main" val="142950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421</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Flood Plain 101</vt:lpstr>
      <vt:lpstr>TOPICS</vt:lpstr>
      <vt:lpstr>Flood Plain Status</vt:lpstr>
      <vt:lpstr>PowerPoint Presentation</vt:lpstr>
      <vt:lpstr>Jurisdiction</vt:lpstr>
      <vt:lpstr>PowerPoint Presentation</vt:lpstr>
      <vt:lpstr>Harris County Floodplain Regulations</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Plain 101</dc:title>
  <dc:creator>Sturhan, Shawn (Engineering)</dc:creator>
  <cp:lastModifiedBy>Doss, Elizabeth (Tax Office)</cp:lastModifiedBy>
  <cp:revision>9</cp:revision>
  <dcterms:created xsi:type="dcterms:W3CDTF">2018-07-11T20:34:00Z</dcterms:created>
  <dcterms:modified xsi:type="dcterms:W3CDTF">2018-08-07T21:58:30Z</dcterms:modified>
</cp:coreProperties>
</file>